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DEB4D-3280-4F66-B677-6F3666EAF40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24E0F-9E80-41B0-9F38-A5DF5F80F60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25C98-0C1D-453B-B757-9E23B290DD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C2116-BFBC-477B-BDAB-2E9F3BC28F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ABA98-0295-4872-9DC5-6EC0AEF5A6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D6C0-19CA-483C-8A27-D3CA6686DC4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319E8-2AE2-4017-B817-3187B158C98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CD49-ACA6-4B5F-B489-FA6F96737F3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CAC27-3D30-4B85-9644-A4ED4EB498F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ACA07-28C3-40B5-9237-FD6B044255A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BB3B2-FE76-4772-A6E0-8ECA2A10304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86F680-9F68-4308-9437-BBAD13786C25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m-premium.com/module/displayarticle/article/698156/iconosup/fig003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Les amputations - Généralités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dirty="0" smtClean="0"/>
              <a:t>Richard </a:t>
            </a:r>
            <a:r>
              <a:rPr lang="fr-FR" sz="2000" dirty="0"/>
              <a:t>Ballas</a:t>
            </a:r>
          </a:p>
          <a:p>
            <a:pPr>
              <a:lnSpc>
                <a:spcPct val="80000"/>
              </a:lnSpc>
            </a:pPr>
            <a:r>
              <a:rPr lang="fr-FR" sz="2000" dirty="0"/>
              <a:t>CHU de La Réunion</a:t>
            </a:r>
          </a:p>
          <a:p>
            <a:pPr>
              <a:lnSpc>
                <a:spcPct val="80000"/>
              </a:lnSpc>
            </a:pPr>
            <a:endParaRPr lang="fr-FR" sz="2000" dirty="0" smtClean="0"/>
          </a:p>
          <a:p>
            <a:pPr>
              <a:lnSpc>
                <a:spcPct val="80000"/>
              </a:lnSpc>
            </a:pPr>
            <a:r>
              <a:rPr lang="fr-FR" sz="2000" dirty="0" smtClean="0"/>
              <a:t>IFSI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Trame </a:t>
            </a:r>
            <a:r>
              <a:rPr lang="fr-FR" sz="2000" dirty="0"/>
              <a:t>du cours du </a:t>
            </a:r>
            <a:r>
              <a:rPr lang="fr-FR" sz="2000" dirty="0" smtClean="0"/>
              <a:t>Novembre 2013</a:t>
            </a:r>
            <a:endParaRPr lang="fr-F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Ablation d'un membre ou d'un segment de membre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Articulation : désarticulation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Décision toujours difficile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Pronostic vital  ou fonctionnel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Cadre de l’urgence ou de la pathologie chronique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Etiologie</a:t>
            </a:r>
          </a:p>
          <a:p>
            <a:pPr lvl="1"/>
            <a:r>
              <a:rPr lang="fr-FR" dirty="0"/>
              <a:t>Traumatique</a:t>
            </a:r>
          </a:p>
          <a:p>
            <a:pPr lvl="1"/>
            <a:r>
              <a:rPr lang="fr-FR" dirty="0"/>
              <a:t>Infectieuse</a:t>
            </a:r>
          </a:p>
          <a:p>
            <a:pPr lvl="1"/>
            <a:r>
              <a:rPr lang="fr-FR" dirty="0"/>
              <a:t>Tumorale</a:t>
            </a:r>
          </a:p>
          <a:p>
            <a:pPr lvl="1"/>
            <a:r>
              <a:rPr lang="fr-FR" dirty="0" smtClean="0"/>
              <a:t>Vasculaire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Tous les étages concernés</a:t>
            </a:r>
          </a:p>
          <a:p>
            <a:pPr>
              <a:lnSpc>
                <a:spcPct val="90000"/>
              </a:lnSpc>
            </a:pPr>
            <a:endParaRPr lang="fr-FR"/>
          </a:p>
          <a:p>
            <a:pPr>
              <a:lnSpc>
                <a:spcPct val="90000"/>
              </a:lnSpc>
            </a:pPr>
            <a:r>
              <a:rPr lang="fr-FR" b="1"/>
              <a:t>Orteils</a:t>
            </a:r>
          </a:p>
          <a:p>
            <a:pPr>
              <a:lnSpc>
                <a:spcPct val="90000"/>
              </a:lnSpc>
            </a:pPr>
            <a:r>
              <a:rPr lang="fr-FR" b="1"/>
              <a:t>Trans-métatarsienne</a:t>
            </a:r>
          </a:p>
          <a:p>
            <a:pPr>
              <a:lnSpc>
                <a:spcPct val="90000"/>
              </a:lnSpc>
            </a:pPr>
            <a:endParaRPr lang="fr-FR"/>
          </a:p>
          <a:p>
            <a:pPr>
              <a:lnSpc>
                <a:spcPct val="90000"/>
              </a:lnSpc>
            </a:pPr>
            <a:r>
              <a:rPr lang="fr-FR"/>
              <a:t>Lisfranc</a:t>
            </a:r>
          </a:p>
          <a:p>
            <a:pPr>
              <a:lnSpc>
                <a:spcPct val="90000"/>
              </a:lnSpc>
            </a:pPr>
            <a:r>
              <a:rPr lang="fr-FR"/>
              <a:t>Chopart</a:t>
            </a:r>
          </a:p>
          <a:p>
            <a:pPr>
              <a:lnSpc>
                <a:spcPct val="90000"/>
              </a:lnSpc>
            </a:pPr>
            <a:r>
              <a:rPr lang="fr-FR"/>
              <a:t>Syme</a:t>
            </a:r>
          </a:p>
          <a:p>
            <a:pPr lvl="1">
              <a:lnSpc>
                <a:spcPct val="90000"/>
              </a:lnSpc>
            </a:pPr>
            <a:endParaRPr lang="fr-FR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581525"/>
            <a:ext cx="31146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0" y="3667125"/>
            <a:ext cx="20955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7" name="AutoShape 7" descr="gr6b-miniature%09%09%09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fr-FR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5575" y="836613"/>
            <a:ext cx="26384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Trans-tibiale</a:t>
            </a:r>
          </a:p>
          <a:p>
            <a:r>
              <a:rPr lang="fr-FR"/>
              <a:t>Désarticulation du genou</a:t>
            </a:r>
          </a:p>
          <a:p>
            <a:r>
              <a:rPr lang="fr-FR"/>
              <a:t>Trans-fémorale</a:t>
            </a:r>
          </a:p>
          <a:p>
            <a:r>
              <a:rPr lang="fr-FR"/>
              <a:t>Désarticulation de la hanche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Amputation en jambe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5867400" cy="4248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/>
              <a:t>« Une mauvaise amputation en jambe vaut mieux qu’une bonne amputation en cuisse »</a:t>
            </a:r>
          </a:p>
          <a:p>
            <a:pPr>
              <a:lnSpc>
                <a:spcPct val="90000"/>
              </a:lnSpc>
            </a:pPr>
            <a:endParaRPr lang="fr-FR" sz="2000"/>
          </a:p>
          <a:p>
            <a:pPr>
              <a:lnSpc>
                <a:spcPct val="90000"/>
              </a:lnSpc>
            </a:pPr>
            <a:r>
              <a:rPr lang="fr-FR" sz="2000"/>
              <a:t>Intérêt de la conservation du genou</a:t>
            </a:r>
          </a:p>
          <a:p>
            <a:pPr>
              <a:lnSpc>
                <a:spcPct val="90000"/>
              </a:lnSpc>
            </a:pPr>
            <a:endParaRPr lang="fr-FR" sz="2000"/>
          </a:p>
          <a:p>
            <a:pPr>
              <a:lnSpc>
                <a:spcPct val="90000"/>
              </a:lnSpc>
            </a:pPr>
            <a:endParaRPr lang="fr-FR" sz="2000"/>
          </a:p>
          <a:p>
            <a:pPr>
              <a:lnSpc>
                <a:spcPct val="90000"/>
              </a:lnSpc>
            </a:pPr>
            <a:r>
              <a:rPr lang="fr-FR" sz="2000"/>
              <a:t>La plus fréquente des amputations</a:t>
            </a:r>
          </a:p>
          <a:p>
            <a:pPr>
              <a:lnSpc>
                <a:spcPct val="90000"/>
              </a:lnSpc>
            </a:pPr>
            <a:endParaRPr lang="fr-FR" sz="2000"/>
          </a:p>
          <a:p>
            <a:pPr>
              <a:lnSpc>
                <a:spcPct val="90000"/>
              </a:lnSpc>
            </a:pPr>
            <a:r>
              <a:rPr lang="fr-FR" sz="2000"/>
              <a:t>80% Pathologie vasculaire dont diabète</a:t>
            </a:r>
          </a:p>
          <a:p>
            <a:pPr>
              <a:lnSpc>
                <a:spcPct val="90000"/>
              </a:lnSpc>
            </a:pPr>
            <a:endParaRPr lang="fr-FR" sz="200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2636838"/>
            <a:ext cx="3149600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54663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/>
              <a:t>Incision en bivalves horizontales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Section osseuse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Péroné plus court, désarticulé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Mousse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Résection proximale des nerfs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Couverture musculo-aponévrotique, myoplastie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Suture ouverte ou fermée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endParaRPr lang="fr-FR" sz="240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2708275"/>
            <a:ext cx="3132137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/>
              <a:t>Suites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Correction Hb, volémie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Diabète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Analgésie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Nursing (Cp décubitus)</a:t>
            </a:r>
          </a:p>
          <a:p>
            <a:pPr lvl="1">
              <a:lnSpc>
                <a:spcPct val="80000"/>
              </a:lnSpc>
            </a:pPr>
            <a:endParaRPr lang="fr-FR" sz="2000"/>
          </a:p>
          <a:p>
            <a:pPr>
              <a:lnSpc>
                <a:spcPct val="80000"/>
              </a:lnSpc>
            </a:pPr>
            <a:r>
              <a:rPr lang="fr-FR" sz="2400"/>
              <a:t>Psychologique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Pansement /48h</a:t>
            </a:r>
          </a:p>
          <a:p>
            <a:pPr>
              <a:lnSpc>
                <a:spcPct val="80000"/>
              </a:lnSpc>
            </a:pPr>
            <a:r>
              <a:rPr lang="fr-FR" sz="2400"/>
              <a:t>Lame/redon</a:t>
            </a:r>
          </a:p>
          <a:p>
            <a:pPr>
              <a:lnSpc>
                <a:spcPct val="80000"/>
              </a:lnSpc>
            </a:pPr>
            <a:r>
              <a:rPr lang="fr-FR" sz="2400"/>
              <a:t>Aspect local+++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Nécrose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infection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/>
              <a:t>Lutte contre flessum du genou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Kiné</a:t>
            </a:r>
          </a:p>
          <a:p>
            <a:pPr lvl="1">
              <a:lnSpc>
                <a:spcPct val="80000"/>
              </a:lnSpc>
            </a:pPr>
            <a:r>
              <a:rPr lang="fr-FR" sz="2000"/>
              <a:t>orthèse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Cicatrisation</a:t>
            </a:r>
          </a:p>
          <a:p>
            <a:pPr>
              <a:lnSpc>
                <a:spcPct val="80000"/>
              </a:lnSpc>
            </a:pPr>
            <a:r>
              <a:rPr lang="fr-FR" sz="2400"/>
              <a:t>Conformation du moignon</a:t>
            </a:r>
          </a:p>
          <a:p>
            <a:pPr>
              <a:lnSpc>
                <a:spcPct val="80000"/>
              </a:lnSpc>
            </a:pPr>
            <a:r>
              <a:rPr lang="fr-FR" sz="2400"/>
              <a:t>Appareillage dès la cicatrisation obtenue (21 jours)</a:t>
            </a:r>
          </a:p>
          <a:p>
            <a:pPr>
              <a:lnSpc>
                <a:spcPct val="80000"/>
              </a:lnSpc>
            </a:pPr>
            <a:r>
              <a:rPr lang="fr-FR" sz="2400"/>
              <a:t>Prothèse provisoire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3 mois, adaptation de la prothèse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Réadaptation</a:t>
            </a:r>
          </a:p>
          <a:p>
            <a:pPr>
              <a:lnSpc>
                <a:spcPct val="80000"/>
              </a:lnSpc>
            </a:pPr>
            <a:r>
              <a:rPr lang="fr-FR" sz="2400"/>
              <a:t>Réinsertion professionelle</a:t>
            </a:r>
          </a:p>
          <a:p>
            <a:pPr>
              <a:lnSpc>
                <a:spcPct val="80000"/>
              </a:lnSpc>
            </a:pPr>
            <a:endParaRPr lang="fr-FR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148</Words>
  <Application>Microsoft Office PowerPoint</Application>
  <PresentationFormat>Affichage à l'écran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Modèle par défaut</vt:lpstr>
      <vt:lpstr>Les amputations - Généralités</vt:lpstr>
      <vt:lpstr>Diapositive 2</vt:lpstr>
      <vt:lpstr>Diapositive 3</vt:lpstr>
      <vt:lpstr>Diapositive 4</vt:lpstr>
      <vt:lpstr>Diapositive 5</vt:lpstr>
      <vt:lpstr>Amputation en jambe</vt:lpstr>
      <vt:lpstr>Diapositive 7</vt:lpstr>
      <vt:lpstr>Diapositive 8</vt:lpstr>
      <vt:lpstr>Diapositive 9</vt:lpstr>
    </vt:vector>
  </TitlesOfParts>
  <Company>GHSR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amputations</dc:title>
  <dc:creator>Administrateur</dc:creator>
  <cp:lastModifiedBy>Ballas</cp:lastModifiedBy>
  <cp:revision>4</cp:revision>
  <dcterms:created xsi:type="dcterms:W3CDTF">2013-01-28T13:33:30Z</dcterms:created>
  <dcterms:modified xsi:type="dcterms:W3CDTF">2013-11-06T03:41:17Z</dcterms:modified>
</cp:coreProperties>
</file>